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294" r:id="rId10"/>
    <p:sldId id="295" r:id="rId11"/>
    <p:sldId id="338" r:id="rId12"/>
    <p:sldId id="297" r:id="rId13"/>
    <p:sldId id="341" r:id="rId14"/>
    <p:sldId id="299" r:id="rId15"/>
    <p:sldId id="301" r:id="rId16"/>
    <p:sldId id="331" r:id="rId17"/>
    <p:sldId id="304" r:id="rId18"/>
    <p:sldId id="333" r:id="rId19"/>
    <p:sldId id="334" r:id="rId20"/>
    <p:sldId id="307" r:id="rId21"/>
    <p:sldId id="335" r:id="rId22"/>
    <p:sldId id="336" r:id="rId23"/>
    <p:sldId id="310" r:id="rId24"/>
    <p:sldId id="342" r:id="rId25"/>
    <p:sldId id="312" r:id="rId26"/>
    <p:sldId id="344" r:id="rId27"/>
    <p:sldId id="314" r:id="rId28"/>
    <p:sldId id="257" r:id="rId29"/>
    <p:sldId id="343" r:id="rId30"/>
    <p:sldId id="319" r:id="rId31"/>
    <p:sldId id="321" r:id="rId32"/>
    <p:sldId id="292" r:id="rId33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41" name="PK" initials="PK [11]" lastIdx="1" clrIdx="41">
    <p:extLst/>
  </p:cmAuthor>
  <p:cmAuthor id="1" name="Jason Rodriguez" initials="" lastIdx="0" clrIdx="1"/>
  <p:cmAuthor id="42" name="PK" initials="PK [12]" lastIdx="1" clrIdx="42">
    <p:extLst/>
  </p:cmAuthor>
  <p:cmAuthor id="2" name="Michael Hofmann" initials="" lastIdx="2" clrIdx="2"/>
  <p:cmAuthor id="43" name="PK" initials="PK [13]" lastIdx="1" clrIdx="43">
    <p:extLst/>
  </p:cmAuthor>
  <p:cmAuthor id="3" name="Anastasia Greene" initials="" lastIdx="2" clrIdx="3"/>
  <p:cmAuthor id="44" name="YoungSoo Yang" initials="YY" lastIdx="3" clrIdx="44">
    <p:extLst/>
  </p:cmAuthor>
  <p:cmAuthor id="4" name="Rebecca Turner" initials="RT" lastIdx="26" clrIdx="4">
    <p:extLst/>
  </p:cmAuthor>
  <p:cmAuthor id="45" name="Microsoft Office User" initials="MOU" lastIdx="2" clrIdx="45">
    <p:extLst/>
  </p:cmAuthor>
  <p:cmAuthor id="5" name="Paul Karr" initials="PK" lastIdx="16" clrIdx="5"/>
  <p:cmAuthor id="6" name="Anastasia Greene" initials="AG" lastIdx="1" clrIdx="6">
    <p:extLst/>
  </p:cmAuthor>
  <p:cmAuthor id="7" name="Anastasia Greene" initials="AG [2]" lastIdx="1" clrIdx="7">
    <p:extLst/>
  </p:cmAuthor>
  <p:cmAuthor id="8" name="Anastasia Greene" initials="AG [3]" lastIdx="1" clrIdx="8">
    <p:extLst/>
  </p:cmAuthor>
  <p:cmAuthor id="9" name="Anastasia Greene" initials="AG [4]" lastIdx="1" clrIdx="9">
    <p:extLst/>
  </p:cmAuthor>
  <p:cmAuthor id="10" name="Anastasia Greene" initials="AG [5]" lastIdx="1" clrIdx="10">
    <p:extLst/>
  </p:cmAuthor>
  <p:cmAuthor id="11" name="Anastasia Greene" initials="AG [6]" lastIdx="1" clrIdx="11">
    <p:extLst/>
  </p:cmAuthor>
  <p:cmAuthor id="12" name="Anastasia Greene" initials="AG [7]" lastIdx="1" clrIdx="12">
    <p:extLst/>
  </p:cmAuthor>
  <p:cmAuthor id="13" name="Anastasia Greene" initials="AG [8]" lastIdx="1" clrIdx="13">
    <p:extLst/>
  </p:cmAuthor>
  <p:cmAuthor id="14" name="Anastasia Greene" initials="AG [9]" lastIdx="1" clrIdx="14">
    <p:extLst/>
  </p:cmAuthor>
  <p:cmAuthor id="15" name="Anastasia Greene" initials="AG [10]" lastIdx="1" clrIdx="15">
    <p:extLst/>
  </p:cmAuthor>
  <p:cmAuthor id="16" name="Anastasia Greene" initials="AG [11]" lastIdx="1" clrIdx="16">
    <p:extLst/>
  </p:cmAuthor>
  <p:cmAuthor id="17" name="Anastasia Greene" initials="AG [12]" lastIdx="1" clrIdx="17">
    <p:extLst/>
  </p:cmAuthor>
  <p:cmAuthor id="18" name="Anastasia Greene" initials="AG [13]" lastIdx="1" clrIdx="18">
    <p:extLst/>
  </p:cmAuthor>
  <p:cmAuthor id="19" name="Anastasia Greene" initials="AG [14]" lastIdx="1" clrIdx="19">
    <p:extLst/>
  </p:cmAuthor>
  <p:cmAuthor id="20" name="Anastasia Greene" initials="AG [15]" lastIdx="1" clrIdx="20">
    <p:extLst/>
  </p:cmAuthor>
  <p:cmAuthor id="21" name="Anastasia Greene" initials="AG [16]" lastIdx="1" clrIdx="21">
    <p:extLst/>
  </p:cmAuthor>
  <p:cmAuthor id="22" name="Anastasia Greene" initials="AG [17]" lastIdx="1" clrIdx="22">
    <p:extLst/>
  </p:cmAuthor>
  <p:cmAuthor id="23" name="Anastasia Greene" initials="AG [18]" lastIdx="1" clrIdx="23">
    <p:extLst/>
  </p:cmAuthor>
  <p:cmAuthor id="24" name="Anastasia Greene" initials="AG [19]" lastIdx="1" clrIdx="24">
    <p:extLst/>
  </p:cmAuthor>
  <p:cmAuthor id="25" name="Anastasia Greene" initials="AG [20]" lastIdx="1" clrIdx="25">
    <p:extLst/>
  </p:cmAuthor>
  <p:cmAuthor id="26" name="Anastasia Greene" initials="AG [21]" lastIdx="1" clrIdx="26">
    <p:extLst/>
  </p:cmAuthor>
  <p:cmAuthor id="27" name="Anastasia Greene" initials="AG [22]" lastIdx="1" clrIdx="27">
    <p:extLst/>
  </p:cmAuthor>
  <p:cmAuthor id="28" name="Microsoft Office User" initials="Office" lastIdx="1" clrIdx="28">
    <p:extLst/>
  </p:cmAuthor>
  <p:cmAuthor id="29" name="Microsoft Office User" initials="Office [2]" lastIdx="1" clrIdx="29">
    <p:extLst/>
  </p:cmAuthor>
  <p:cmAuthor id="30" name="Microsoft Office User" initials="Office [3]" lastIdx="0" clrIdx="30">
    <p:extLst/>
  </p:cmAuthor>
  <p:cmAuthor id="31" name="PK" initials="PK" lastIdx="8" clrIdx="31">
    <p:extLst/>
  </p:cmAuthor>
  <p:cmAuthor id="32" name="PK" initials="PK [2]" lastIdx="1" clrIdx="32">
    <p:extLst/>
  </p:cmAuthor>
  <p:cmAuthor id="33" name="PK" initials="PK [3]" lastIdx="1" clrIdx="33">
    <p:extLst/>
  </p:cmAuthor>
  <p:cmAuthor id="34" name="PK" initials="PK [4]" lastIdx="1" clrIdx="34">
    <p:extLst/>
  </p:cmAuthor>
  <p:cmAuthor id="35" name="PK" initials="PK [5]" lastIdx="1" clrIdx="35">
    <p:extLst/>
  </p:cmAuthor>
  <p:cmAuthor id="36" name="PK" initials="PK [6]" lastIdx="1" clrIdx="36">
    <p:extLst/>
  </p:cmAuthor>
  <p:cmAuthor id="37" name="PK" initials="PK [7]" lastIdx="1" clrIdx="37">
    <p:extLst/>
  </p:cmAuthor>
  <p:cmAuthor id="38" name="PK" initials="PK [8]" lastIdx="1" clrIdx="38">
    <p:extLst/>
  </p:cmAuthor>
  <p:cmAuthor id="39" name="PK" initials="PK [9]" lastIdx="1" clrIdx="39">
    <p:extLst/>
  </p:cmAuthor>
  <p:cmAuthor id="40" name="PK" initials="PK [10]" lastIdx="1" clrIdx="4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F7023"/>
    <a:srgbClr val="3A82C4"/>
    <a:srgbClr val="8A0028"/>
    <a:srgbClr val="0F787D"/>
    <a:srgbClr val="04316D"/>
    <a:srgbClr val="663F78"/>
    <a:srgbClr val="90152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 autoAdjust="0"/>
    <p:restoredTop sz="95400" autoAdjust="0"/>
  </p:normalViewPr>
  <p:slideViewPr>
    <p:cSldViewPr snapToGrid="0">
      <p:cViewPr varScale="1">
        <p:scale>
          <a:sx n="70" d="100"/>
          <a:sy n="70" d="100"/>
        </p:scale>
        <p:origin x="-157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826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998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69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51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14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022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602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332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885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022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930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578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337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l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3043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5788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705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0752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882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587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ities-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410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694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228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124554"/>
            <a:ext cx="9144000" cy="173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C3F6B1-6875-2747-9F93-E8055B20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6F681A67-A90A-9248-9C83-44E6CF76D8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DCCFEE9-EA9E-0E46-831D-31270E77A58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4022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xmlns="" id="{B85428B1-C26C-E644-A16A-52A8ED190B9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8044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7302E672-9132-6040-8EE2-7DDB8AFF7F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xmlns="" id="{46541B41-7C92-E14B-9B88-BEF1ABB2EF9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4022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xmlns="" id="{78E2A575-45E0-4C44-B62D-96039BCEAD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68044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B540807-55EF-2144-89E7-5040E1B2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3032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xmlns="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3620896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9048" y="5232347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232904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59512"/>
            <a:ext cx="9144000" cy="1598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5172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21728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6921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5123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8777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8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7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418355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4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87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10" r:id="rId7"/>
    <p:sldLayoutId id="214748381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6" r:id="rId4"/>
    <p:sldLayoutId id="2147483807" r:id="rId5"/>
    <p:sldLayoutId id="2147483808" r:id="rId6"/>
    <p:sldLayoutId id="21474838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ter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399535"/>
            <a:ext cx="91440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" y="0"/>
            <a:ext cx="9143995" cy="9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1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jpeg"/><Relationship Id="rId11" Type="http://schemas.openxmlformats.org/officeDocument/2006/relationships/image" Target="../media/image73.jpeg"/><Relationship Id="rId5" Type="http://schemas.openxmlformats.org/officeDocument/2006/relationships/image" Target="../media/image68.jpeg"/><Relationship Id="rId10" Type="http://schemas.openxmlformats.org/officeDocument/2006/relationships/image" Target="../media/image72.jpeg"/><Relationship Id="rId4" Type="http://schemas.openxmlformats.org/officeDocument/2006/relationships/image" Target="../media/image67.jpeg"/><Relationship Id="rId9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2619812"/>
            <a:ext cx="6853749" cy="1204686"/>
          </a:xfrm>
        </p:spPr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6"/>
            <a:ext cx="6126850" cy="679870"/>
          </a:xfrm>
        </p:spPr>
        <p:txBody>
          <a:bodyPr/>
          <a:lstStyle/>
          <a:p>
            <a:r>
              <a:rPr lang="en-US" dirty="0" smtClean="0"/>
              <a:t>Stock Recommendation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Communications and Marketing</a:t>
            </a:r>
          </a:p>
          <a:p>
            <a:r>
              <a:rPr lang="en-US" dirty="0"/>
              <a:t>Updated October 2019</a:t>
            </a:r>
          </a:p>
        </p:txBody>
      </p:sp>
    </p:spTree>
    <p:extLst>
      <p:ext uri="{BB962C8B-B14F-4D97-AF65-F5344CB8AC3E}">
        <p14:creationId xmlns:p14="http://schemas.microsoft.com/office/powerpoint/2010/main" xmlns="" val="21159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4647729"/>
              </p:ext>
            </p:extLst>
          </p:nvPr>
        </p:nvGraphicFramePr>
        <p:xfrm>
          <a:off x="0" y="1396997"/>
          <a:ext cx="9144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283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3,431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3,498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10:1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290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95%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87%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6767" y="58990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2018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8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1358" y="1431427"/>
            <a:ext cx="286755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30 U.S. “colleges where students go on to earn the most money,” 2018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7931" y="1421818"/>
            <a:ext cx="281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the Top National Universities, from 88 in 2012 to 74 in the 2020 edition</a:t>
            </a:r>
          </a:p>
        </p:txBody>
      </p:sp>
      <p:sp>
        <p:nvSpPr>
          <p:cNvPr id="66" name="Up Arrow 65"/>
          <p:cNvSpPr/>
          <p:nvPr/>
        </p:nvSpPr>
        <p:spPr>
          <a:xfrm>
            <a:off x="6312340" y="1603109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57832" y="1669394"/>
            <a:ext cx="1424010" cy="34809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20543" y="3092339"/>
            <a:ext cx="3032212" cy="1184940"/>
            <a:chOff x="243271" y="3809605"/>
            <a:chExt cx="2527971" cy="1184940"/>
          </a:xfrm>
        </p:grpSpPr>
        <p:sp>
          <p:nvSpPr>
            <p:cNvPr id="73" name="TextBox 72"/>
            <p:cNvSpPr txBox="1"/>
            <p:nvPr/>
          </p:nvSpPr>
          <p:spPr>
            <a:xfrm>
              <a:off x="243271" y="3809605"/>
              <a:ext cx="252797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7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Career Placement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275611" y="3957757"/>
              <a:ext cx="943252" cy="48658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88916" y="4712979"/>
            <a:ext cx="2503009" cy="1184940"/>
            <a:chOff x="6137096" y="3922055"/>
            <a:chExt cx="2503009" cy="1184940"/>
          </a:xfrm>
        </p:grpSpPr>
        <p:sp>
          <p:nvSpPr>
            <p:cNvPr id="76" name="TextBox 75"/>
            <p:cNvSpPr txBox="1"/>
            <p:nvPr/>
          </p:nvSpPr>
          <p:spPr>
            <a:xfrm>
              <a:off x="6137096" y="3922055"/>
              <a:ext cx="250300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13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Mid-Career Salaries</a:t>
              </a:r>
            </a:p>
            <a:p>
              <a:r>
                <a:rPr lang="en-US" sz="1100" dirty="0">
                  <a:latin typeface="Arial"/>
                  <a:cs typeface="Arial"/>
                </a:rPr>
                <a:t>2019-2020 College Salary Report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354465" y="3997384"/>
              <a:ext cx="1171376" cy="393509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320543" y="1441224"/>
            <a:ext cx="2682145" cy="1354217"/>
            <a:chOff x="3363073" y="3660473"/>
            <a:chExt cx="2682145" cy="1354217"/>
          </a:xfrm>
        </p:grpSpPr>
        <p:sp>
          <p:nvSpPr>
            <p:cNvPr id="79" name="TextBox 78"/>
            <p:cNvSpPr txBox="1"/>
            <p:nvPr/>
          </p:nvSpPr>
          <p:spPr>
            <a:xfrm>
              <a:off x="3363073" y="3660473"/>
              <a:ext cx="268214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15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Return on Investment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20-year net return on </a:t>
              </a: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investment (with </a:t>
              </a:r>
              <a:br>
                <a:rPr lang="en-US" sz="1100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financial aid), 2018 College ROI Report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547035" y="3822358"/>
              <a:ext cx="1185690" cy="398318"/>
            </a:xfrm>
            <a:prstGeom prst="rect">
              <a:avLst/>
            </a:prstGeom>
          </p:spPr>
        </p:pic>
      </p:grpSp>
      <p:cxnSp>
        <p:nvCxnSpPr>
          <p:cNvPr id="81" name="Straight Connector 80"/>
          <p:cNvCxnSpPr/>
          <p:nvPr/>
        </p:nvCxnSpPr>
        <p:spPr>
          <a:xfrm>
            <a:off x="125730" y="3043195"/>
            <a:ext cx="883739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39963" y="1451665"/>
            <a:ext cx="37712" cy="4730926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60504" y="1460154"/>
            <a:ext cx="65798" cy="4722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2302" y="4502972"/>
            <a:ext cx="8780818" cy="1418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82467" y="4712979"/>
            <a:ext cx="29059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Smallest Gender Gap in Pay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32" name="Picture 31" descr="CNBC_logo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36072" y="1381160"/>
            <a:ext cx="862941" cy="6438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56117" y="3283119"/>
            <a:ext cx="2913611" cy="1169551"/>
            <a:chOff x="3256117" y="3283119"/>
            <a:chExt cx="2913611" cy="1169551"/>
          </a:xfrm>
        </p:grpSpPr>
        <p:sp>
          <p:nvSpPr>
            <p:cNvPr id="68" name="TextBox 67"/>
            <p:cNvSpPr txBox="1"/>
            <p:nvPr/>
          </p:nvSpPr>
          <p:spPr>
            <a:xfrm>
              <a:off x="3256117" y="3283119"/>
              <a:ext cx="264848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Most Innovative Colleges</a:t>
              </a:r>
            </a:p>
            <a:p>
              <a:r>
                <a:rPr lang="en-US" sz="1100" dirty="0">
                  <a:latin typeface="Arial"/>
                  <a:cs typeface="Arial"/>
                </a:rPr>
                <a:t>U.S.  News &amp; World Report </a:t>
              </a:r>
              <a:br>
                <a:rPr lang="en-US" sz="1100" dirty="0">
                  <a:latin typeface="Arial"/>
                  <a:cs typeface="Arial"/>
                </a:rPr>
              </a:br>
              <a:r>
                <a:rPr lang="en-US" sz="1100" dirty="0">
                  <a:latin typeface="Arial"/>
                  <a:cs typeface="Arial"/>
                </a:rPr>
                <a:t>National Universities, 2018 edition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745718" y="3388351"/>
              <a:ext cx="1424010" cy="3480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41339" y="3228089"/>
            <a:ext cx="2589523" cy="1055304"/>
            <a:chOff x="6341339" y="3228089"/>
            <a:chExt cx="2589523" cy="105530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799464" y="3228089"/>
              <a:ext cx="1131398" cy="4865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341339" y="3283119"/>
              <a:ext cx="184858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Internships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49740" y="4797825"/>
            <a:ext cx="1304761" cy="341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EBBAC10-C042-A848-A03B-6CE0B03B3D04}"/>
              </a:ext>
            </a:extLst>
          </p:cNvPr>
          <p:cNvSpPr txBox="1"/>
          <p:nvPr/>
        </p:nvSpPr>
        <p:spPr>
          <a:xfrm>
            <a:off x="6419440" y="4583951"/>
            <a:ext cx="250190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100" dirty="0">
                <a:latin typeface="Arial"/>
                <a:cs typeface="Arial"/>
              </a:rPr>
              <a:t>Named by MarketWatch  as one of the top schools in the nation where </a:t>
            </a:r>
            <a: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  <a:t>WOMEN IN STEM</a:t>
            </a:r>
            <a:b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flourish, 2016</a:t>
            </a:r>
          </a:p>
        </p:txBody>
      </p:sp>
      <p:pic>
        <p:nvPicPr>
          <p:cNvPr id="39" name="Picture 38" descr="MW-CV573_new_mk_20141002184947_ME.jpg">
            <a:extLst>
              <a:ext uri="{FF2B5EF4-FFF2-40B4-BE49-F238E27FC236}">
                <a16:creationId xmlns:a16="http://schemas.microsoft.com/office/drawing/2014/main" xmlns="" id="{4B19BCCE-C173-0C44-A477-B359D2F4B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03331" y="4683907"/>
            <a:ext cx="1263864" cy="5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6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Program Rankings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500" y="5085707"/>
            <a:ext cx="3390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3 Top 20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Business Master’s Programs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(Business Analytics, Management, Financial Engineering) The Financial Engineer, 2018-2019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79556" y="5033252"/>
            <a:ext cx="601722" cy="601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94981" y="1662933"/>
            <a:ext cx="2751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431" y="3434171"/>
            <a:ext cx="2845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#22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526" y="3434171"/>
            <a:ext cx="2434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#45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8389" y="1663378"/>
            <a:ext cx="29398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#8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7526" y="1023481"/>
            <a:ext cx="3629691" cy="804862"/>
          </a:xfrm>
        </p:spPr>
        <p:txBody>
          <a:bodyPr/>
          <a:lstStyle/>
          <a:p>
            <a:r>
              <a:rPr lang="en-US" sz="2200" dirty="0"/>
              <a:t>Graduate Program Rankings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59526" y="2455881"/>
            <a:ext cx="2290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#9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Computer Science Degree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USA Today, 2016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522817" y="1023481"/>
            <a:ext cx="3145281" cy="804862"/>
          </a:xfrm>
        </p:spPr>
        <p:txBody>
          <a:bodyPr/>
          <a:lstStyle/>
          <a:p>
            <a:r>
              <a:rPr lang="en-US" sz="2200" dirty="0"/>
              <a:t>Undergraduate</a:t>
            </a:r>
          </a:p>
          <a:p>
            <a:r>
              <a:rPr lang="en-US" sz="2200" dirty="0"/>
              <a:t>Program Rankings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7242" y="4454765"/>
            <a:ext cx="2288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 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Master’s in Information Science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College Values Online, 2017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92973" y="1690290"/>
            <a:ext cx="1283555" cy="3137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605115" y="5085707"/>
            <a:ext cx="283045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#33 </a:t>
            </a:r>
            <a:endParaRPr lang="en-US" sz="4400" b="1" dirty="0">
              <a:solidFill>
                <a:srgbClr val="0F787D"/>
              </a:solidFill>
              <a:latin typeface="Arial"/>
              <a:cs typeface="Arial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Systems Engineering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2020</a:t>
            </a:r>
          </a:p>
        </p:txBody>
      </p:sp>
      <p:pic>
        <p:nvPicPr>
          <p:cNvPr id="2050" name="Picture 2" descr="Image result for usa today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34371" y="2255217"/>
            <a:ext cx="1322171" cy="517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692" y="3412181"/>
            <a:ext cx="1283555" cy="3137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6" y="1696320"/>
            <a:ext cx="1283555" cy="3137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20343" y="3405747"/>
            <a:ext cx="1283555" cy="3137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5" y="5004248"/>
            <a:ext cx="1283555" cy="3137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3A371A9-0701-7348-BBB6-88AFEACCA79A}"/>
              </a:ext>
            </a:extLst>
          </p:cNvPr>
          <p:cNvCxnSpPr>
            <a:cxnSpLocks/>
          </p:cNvCxnSpPr>
          <p:nvPr/>
        </p:nvCxnSpPr>
        <p:spPr>
          <a:xfrm>
            <a:off x="-609600" y="4825155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F5279AA-60BF-514F-979D-D17691972052}"/>
              </a:ext>
            </a:extLst>
          </p:cNvPr>
          <p:cNvCxnSpPr>
            <a:cxnSpLocks/>
          </p:cNvCxnSpPr>
          <p:nvPr/>
        </p:nvCxnSpPr>
        <p:spPr>
          <a:xfrm>
            <a:off x="-609600" y="3253530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BEDB167-EF62-E344-9525-9B3EE0AE7FDB}"/>
              </a:ext>
            </a:extLst>
          </p:cNvPr>
          <p:cNvCxnSpPr>
            <a:cxnSpLocks/>
          </p:cNvCxnSpPr>
          <p:nvPr/>
        </p:nvCxnSpPr>
        <p:spPr>
          <a:xfrm>
            <a:off x="6443062" y="4057418"/>
            <a:ext cx="32781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CE4A0C5-1691-EF4A-BCDC-F41B286A87F9}"/>
              </a:ext>
            </a:extLst>
          </p:cNvPr>
          <p:cNvCxnSpPr>
            <a:cxnSpLocks/>
          </p:cNvCxnSpPr>
          <p:nvPr/>
        </p:nvCxnSpPr>
        <p:spPr>
          <a:xfrm>
            <a:off x="3520987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7E70A273-65E7-D948-8AB0-72D6BA75CE66}"/>
              </a:ext>
            </a:extLst>
          </p:cNvPr>
          <p:cNvCxnSpPr>
            <a:cxnSpLocks/>
          </p:cNvCxnSpPr>
          <p:nvPr/>
        </p:nvCxnSpPr>
        <p:spPr>
          <a:xfrm>
            <a:off x="6472150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7127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660" y="1126203"/>
            <a:ext cx="3161122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Class of 2022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The largest and most </a:t>
            </a:r>
          </a:p>
          <a:p>
            <a:r>
              <a:rPr lang="en-US" sz="1600" b="1" dirty="0">
                <a:latin typeface="Arial"/>
                <a:cs typeface="Arial"/>
              </a:rPr>
              <a:t>academically talented freshman </a:t>
            </a:r>
          </a:p>
          <a:p>
            <a:r>
              <a:rPr lang="en-US" sz="1600" b="1" dirty="0">
                <a:latin typeface="Arial"/>
                <a:cs typeface="Arial"/>
              </a:rPr>
              <a:t>class in Stevens history</a:t>
            </a:r>
          </a:p>
          <a:p>
            <a:r>
              <a:rPr lang="en-US" sz="1600" dirty="0">
                <a:latin typeface="Arial"/>
                <a:cs typeface="Arial"/>
              </a:rPr>
              <a:t>SAT Range: 1330-1480</a:t>
            </a:r>
          </a:p>
          <a:p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/>
          <p:cNvSpPr/>
          <p:nvPr/>
        </p:nvSpPr>
        <p:spPr>
          <a:xfrm>
            <a:off x="666750" y="2813419"/>
            <a:ext cx="1912580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42" y="3725294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4371" y="3747675"/>
            <a:ext cx="277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9,265 First-Time, Full-Time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Applicants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42" y="4436265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3896" y="4472903"/>
            <a:ext cx="282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1,009 First-Time, Full-Time </a:t>
            </a:r>
          </a:p>
          <a:p>
            <a:r>
              <a:rPr lang="en-US" sz="1600" b="1" dirty="0">
                <a:latin typeface="Arial"/>
                <a:cs typeface="Arial"/>
              </a:rPr>
              <a:t>New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5155395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8021" y="517140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3,431 Undergraduate</a:t>
            </a:r>
          </a:p>
          <a:p>
            <a:r>
              <a:rPr lang="en-US" sz="1600" b="1" dirty="0">
                <a:latin typeface="Arial"/>
                <a:cs typeface="Arial"/>
              </a:rPr>
              <a:t>Enrollment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443" y="1118931"/>
            <a:ext cx="44226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Prospective student interest is</a:t>
            </a:r>
          </a:p>
          <a:p>
            <a:r>
              <a:rPr lang="en-US" sz="1600" b="1" dirty="0">
                <a:latin typeface="Arial"/>
                <a:cs typeface="Arial"/>
              </a:rPr>
              <a:t>stronger than ever.</a:t>
            </a:r>
          </a:p>
        </p:txBody>
      </p:sp>
      <p:sp>
        <p:nvSpPr>
          <p:cNvPr id="14" name="Up Arrow 13"/>
          <p:cNvSpPr/>
          <p:nvPr/>
        </p:nvSpPr>
        <p:spPr>
          <a:xfrm>
            <a:off x="4898388" y="2820199"/>
            <a:ext cx="1877281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192" y="3725295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8682" y="3761950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7,892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2193" y="4466019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8207" y="4468864"/>
            <a:ext cx="2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3,498 Graduate Enrollment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2193" y="5155394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8207" y="5211209"/>
            <a:ext cx="20354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2,274 Full-Time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Graduate Students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09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2018 census data. Percent increases reflect growth since 2011.</a:t>
            </a:r>
          </a:p>
        </p:txBody>
      </p:sp>
    </p:spTree>
    <p:extLst>
      <p:ext uri="{BB962C8B-B14F-4D97-AF65-F5344CB8AC3E}">
        <p14:creationId xmlns:p14="http://schemas.microsoft.com/office/powerpoint/2010/main" xmlns="" val="28660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EBEAE8-AD8A-B54A-88F9-60A46240CB95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CAA427-FF88-8D4B-9951-C24DE16297F5}"/>
              </a:ext>
            </a:extLst>
          </p:cNvPr>
          <p:cNvSpPr txBox="1"/>
          <p:nvPr/>
        </p:nvSpPr>
        <p:spPr>
          <a:xfrm>
            <a:off x="3129693" y="2104743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74FEF1-B764-CD4C-8B94-CEC346CF9267}"/>
              </a:ext>
            </a:extLst>
          </p:cNvPr>
          <p:cNvSpPr txBox="1"/>
          <p:nvPr/>
        </p:nvSpPr>
        <p:spPr>
          <a:xfrm>
            <a:off x="317714" y="1553916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$71,400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17096A-910C-584F-8CF3-B305C09797EC}"/>
              </a:ext>
            </a:extLst>
          </p:cNvPr>
          <p:cNvSpPr txBox="1"/>
          <p:nvPr/>
        </p:nvSpPr>
        <p:spPr>
          <a:xfrm>
            <a:off x="1913558" y="3006714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8FC509-579F-A04C-A54C-5FDDEB1D1EEE}"/>
              </a:ext>
            </a:extLst>
          </p:cNvPr>
          <p:cNvSpPr txBox="1"/>
          <p:nvPr/>
        </p:nvSpPr>
        <p:spPr>
          <a:xfrm>
            <a:off x="317714" y="2685463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B4E33B9-8335-A840-BD69-94700D67975F}"/>
              </a:ext>
            </a:extLst>
          </p:cNvPr>
          <p:cNvSpPr txBox="1"/>
          <p:nvPr/>
        </p:nvSpPr>
        <p:spPr>
          <a:xfrm>
            <a:off x="1913558" y="4196360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78AC36-4E4A-B742-BF8A-EEEC91B485E4}"/>
              </a:ext>
            </a:extLst>
          </p:cNvPr>
          <p:cNvSpPr txBox="1"/>
          <p:nvPr/>
        </p:nvSpPr>
        <p:spPr>
          <a:xfrm>
            <a:off x="317714" y="3875109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xmlns="" val="217309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5643856"/>
              </p:ext>
            </p:extLst>
          </p:nvPr>
        </p:nvGraphicFramePr>
        <p:xfrm>
          <a:off x="442210" y="1990764"/>
          <a:ext cx="8259579" cy="392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79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16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450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2570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 Fingernail-Size Gadget Could Prevent Babies From Being Stillborn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How Big A Threat Is An Electromagnetic Attack?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7/27/2019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953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Football’s Concussion Crisis Is Awash With Pseudoscience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10/2/2019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Bursting the Aquarium Bubble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4/25/2019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Have You Seen Any Nazi Uranium? These Researchers Want to Know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8/31/2019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CEO Hubris Costs Millions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10/13/2018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236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Quantum Gravity Could Reverse Cause And Effect </a:t>
                      </a:r>
                      <a:endParaRPr lang="en-US" sz="12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8/29/2019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AI Could Make Cyberattacks More Dangerous, Harder to Detect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11/13/2018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National media attention for topics ranging from leadership and financial systems to coastal resiliency and cybersecurity.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09250" y="1877928"/>
            <a:ext cx="817066" cy="81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6191" y="4873545"/>
            <a:ext cx="928084" cy="928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907366" y="3359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680" y="2042830"/>
            <a:ext cx="1257106" cy="59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7154" y="4109755"/>
            <a:ext cx="1246158" cy="4070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7853" y="3193288"/>
            <a:ext cx="1304761" cy="268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58182" y="3803167"/>
            <a:ext cx="919203" cy="84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53300" y="3040583"/>
            <a:ext cx="1328966" cy="46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019294" y="4988634"/>
            <a:ext cx="1196978" cy="7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63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DEE723-1268-BF4E-8522-A4CF2BF6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3724" r="1987" b="5516"/>
          <a:stretch/>
        </p:blipFill>
        <p:spPr>
          <a:xfrm>
            <a:off x="0" y="3522572"/>
            <a:ext cx="9144000" cy="2878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222" y="5899044"/>
            <a:ext cx="3058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Geographic data reflects Fall 2018 census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A0F07D9-19B2-DD44-A2C5-D9C33CC0ED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597536" cy="219208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Students from </a:t>
            </a:r>
            <a:r>
              <a:rPr lang="en-US" b="1" dirty="0"/>
              <a:t>40 states </a:t>
            </a:r>
            <a:r>
              <a:rPr lang="en-US" dirty="0"/>
              <a:t>and </a:t>
            </a:r>
            <a:r>
              <a:rPr lang="en-US" b="1" dirty="0"/>
              <a:t>54 countries</a:t>
            </a:r>
            <a:r>
              <a:rPr lang="en-US" dirty="0"/>
              <a:t> and alumni from every region of the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international student exchange agreements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Study abroad opportunities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53D7B8-3577-8941-ACE9-B3312250F05A}"/>
              </a:ext>
            </a:extLst>
          </p:cNvPr>
          <p:cNvSpPr txBox="1">
            <a:spLocks/>
          </p:cNvSpPr>
          <p:nvPr/>
        </p:nvSpPr>
        <p:spPr>
          <a:xfrm>
            <a:off x="4911634" y="1709352"/>
            <a:ext cx="3901439" cy="1817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academic partnerships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Worldwide research programs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Partnerships with multinational corporations and governments</a:t>
            </a:r>
          </a:p>
        </p:txBody>
      </p:sp>
    </p:spTree>
    <p:extLst>
      <p:ext uri="{BB962C8B-B14F-4D97-AF65-F5344CB8AC3E}">
        <p14:creationId xmlns:p14="http://schemas.microsoft.com/office/powerpoint/2010/main" xmlns="" val="420683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:a16="http://schemas.microsoft.com/office/drawing/2014/main" xmlns="" id="{9B8A0592-FD8A-0141-A990-FA70DE60D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379835" y="3271024"/>
            <a:ext cx="5709481" cy="31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13" y="2043071"/>
            <a:ext cx="1847125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40,000+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38" y="2043071"/>
            <a:ext cx="3717362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80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481" y="2043071"/>
            <a:ext cx="273888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1026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:a16="http://schemas.microsoft.com/office/drawing/2014/main" xmlns="" id="{FB0D97E8-7D3B-9243-A666-44F54A5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89481" y="3267518"/>
            <a:ext cx="3153184" cy="31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:a16="http://schemas.microsoft.com/office/drawing/2014/main" xmlns="" id="{AED0CC9F-9DED-7C4E-86A7-D2DE02C7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-17784" y="3276387"/>
            <a:ext cx="2646218" cy="31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912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F64A9F7-1A1C-4640-B6A0-FAAC06B14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65569" y="593903"/>
            <a:ext cx="2865526" cy="4636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272DDA0-B36C-9449-BC04-CCE82F0C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40FAFC12-2C34-3940-8AE9-F08DBF417C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66827" y="1688029"/>
            <a:ext cx="5122191" cy="4705022"/>
          </a:xfr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A7E649F9-C077-CD47-AF2E-9E35EEED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Athletics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40981C6-B58C-0945-A855-3809C3744310}"/>
              </a:ext>
            </a:extLst>
          </p:cNvPr>
          <p:cNvSpPr txBox="1">
            <a:spLocks/>
          </p:cNvSpPr>
          <p:nvPr/>
        </p:nvSpPr>
        <p:spPr>
          <a:xfrm>
            <a:off x="227013" y="1255363"/>
            <a:ext cx="3492580" cy="41535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Division III Varsity Sports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Member of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(Middle Atlantic Conference)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for all varsity sports &gt;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COSIDA Academic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2012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national titles since 2011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consecutive top-50 placements in the Learfield Sports Directors’ Cup for national program-wide success</a:t>
            </a:r>
          </a:p>
        </p:txBody>
      </p:sp>
    </p:spTree>
    <p:extLst>
      <p:ext uri="{BB962C8B-B14F-4D97-AF65-F5344CB8AC3E}">
        <p14:creationId xmlns:p14="http://schemas.microsoft.com/office/powerpoint/2010/main" xmlns="" val="375506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Innovation Applied</a:t>
            </a:r>
          </a:p>
          <a:p>
            <a:r>
              <a:rPr lang="en-US" sz="1800" dirty="0"/>
              <a:t>A unique and powerful academic experience</a:t>
            </a:r>
          </a:p>
        </p:txBody>
      </p:sp>
    </p:spTree>
    <p:extLst>
      <p:ext uri="{BB962C8B-B14F-4D97-AF65-F5344CB8AC3E}">
        <p14:creationId xmlns:p14="http://schemas.microsoft.com/office/powerpoint/2010/main" xmlns="" val="210645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About Stevens</a:t>
            </a:r>
          </a:p>
          <a:p>
            <a:r>
              <a:rPr lang="en-US" sz="1800" dirty="0"/>
              <a:t>A premier, private research university focused on technological innovation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19750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Research Centers and Labs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0517" y="1478006"/>
            <a:ext cx="3558561" cy="3034727"/>
          </a:xfrm>
        </p:spPr>
        <p:txBody>
          <a:bodyPr>
            <a:noAutofit/>
          </a:bodyPr>
          <a:lstStyle/>
          <a:p>
            <a:r>
              <a:rPr lang="en-US" sz="1400" dirty="0"/>
              <a:t>Center for Complex Systems and Enterprises (CCSE) </a:t>
            </a:r>
          </a:p>
          <a:p>
            <a:r>
              <a:rPr lang="en-US" sz="1400" dirty="0"/>
              <a:t>Center for Decision Technologies (CDT) </a:t>
            </a:r>
          </a:p>
          <a:p>
            <a:r>
              <a:rPr lang="en-US" sz="1400" dirty="0"/>
              <a:t>Center for Environmental Systems (CES) </a:t>
            </a:r>
          </a:p>
          <a:p>
            <a:r>
              <a:rPr lang="en-US" sz="1400" dirty="0"/>
              <a:t>Center for Healthcare Innovation (CHI) </a:t>
            </a:r>
          </a:p>
          <a:p>
            <a:r>
              <a:rPr lang="en-US" sz="1400" dirty="0"/>
              <a:t>Center for Innovation in Engineering and Science Education (CIESE) </a:t>
            </a:r>
          </a:p>
          <a:p>
            <a:r>
              <a:rPr lang="en-US" sz="1400" dirty="0"/>
              <a:t>Center for Quantum Science and Engineering (CQSE)</a:t>
            </a:r>
          </a:p>
          <a:p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9B8B011A-C3E7-7740-A99E-E31D7AA4D3AF}"/>
              </a:ext>
            </a:extLst>
          </p:cNvPr>
          <p:cNvSpPr txBox="1">
            <a:spLocks/>
          </p:cNvSpPr>
          <p:nvPr/>
        </p:nvSpPr>
        <p:spPr>
          <a:xfrm>
            <a:off x="3942106" y="1478006"/>
            <a:ext cx="3398638" cy="3034727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Davidson Laboratory </a:t>
            </a:r>
          </a:p>
          <a:p>
            <a:r>
              <a:rPr lang="en-US" sz="1400" dirty="0"/>
              <a:t>Hanlon Financial Systems Center (FSC)</a:t>
            </a:r>
          </a:p>
          <a:p>
            <a:r>
              <a:rPr lang="en-US" sz="1400" dirty="0"/>
              <a:t>Highly Filled Materials Institute (</a:t>
            </a:r>
            <a:r>
              <a:rPr lang="en-US" sz="1400" dirty="0" err="1"/>
              <a:t>HfMI</a:t>
            </a:r>
            <a:r>
              <a:rPr lang="en-US" sz="1400" dirty="0"/>
              <a:t>) </a:t>
            </a:r>
          </a:p>
          <a:p>
            <a:r>
              <a:rPr lang="en-US" sz="1400" dirty="0"/>
              <a:t>The New Jersey Center for </a:t>
            </a:r>
            <a:r>
              <a:rPr lang="en-US" sz="1400" dirty="0" err="1"/>
              <a:t>MicroChemical</a:t>
            </a:r>
            <a:r>
              <a:rPr lang="en-US" sz="1400" dirty="0"/>
              <a:t> Systems (NJCMCS) </a:t>
            </a:r>
          </a:p>
          <a:p>
            <a:r>
              <a:rPr lang="en-US" sz="1400" dirty="0"/>
              <a:t>Sensor Technology &amp; Applied Research Center (STAR) </a:t>
            </a:r>
          </a:p>
          <a:p>
            <a:r>
              <a:rPr lang="en-US" sz="1400" dirty="0"/>
              <a:t>Stevens Institute for Artificial Intelligence (SIAI)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30ABD7-78A4-FC4B-96EE-D4F19ED705AF}"/>
              </a:ext>
            </a:extLst>
          </p:cNvPr>
          <p:cNvSpPr txBox="1"/>
          <p:nvPr/>
        </p:nvSpPr>
        <p:spPr>
          <a:xfrm>
            <a:off x="217489" y="1120972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University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429BFC-F168-A544-A017-B5E573857228}"/>
              </a:ext>
            </a:extLst>
          </p:cNvPr>
          <p:cNvSpPr txBox="1"/>
          <p:nvPr/>
        </p:nvSpPr>
        <p:spPr>
          <a:xfrm>
            <a:off x="217489" y="4493004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Department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D1CEFF8A-CB15-764F-8CF1-D0F3CBED905E}"/>
              </a:ext>
            </a:extLst>
          </p:cNvPr>
          <p:cNvSpPr txBox="1">
            <a:spLocks/>
          </p:cNvSpPr>
          <p:nvPr/>
        </p:nvSpPr>
        <p:spPr>
          <a:xfrm>
            <a:off x="300517" y="4866970"/>
            <a:ext cx="5255625" cy="11381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Center for the Advancement of Secure Systems &amp; Information Assurance (CASSIA)</a:t>
            </a:r>
          </a:p>
          <a:p>
            <a:r>
              <a:rPr lang="en-US" sz="1400" dirty="0"/>
              <a:t>Design &amp; Manufacturing Institute (DMI)</a:t>
            </a:r>
          </a:p>
          <a:p>
            <a:r>
              <a:rPr lang="en-US" sz="1400" dirty="0"/>
              <a:t>Stevens Alliance for Innovation and Leadership (SAIL)</a:t>
            </a:r>
          </a:p>
        </p:txBody>
      </p:sp>
    </p:spTree>
    <p:extLst>
      <p:ext uri="{BB962C8B-B14F-4D97-AF65-F5344CB8AC3E}">
        <p14:creationId xmlns:p14="http://schemas.microsoft.com/office/powerpoint/2010/main" xmlns="" val="92117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670EBC8-202F-DA44-82BF-918A17E8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2347267"/>
            <a:ext cx="3849041" cy="43845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D63FDD-8154-BB48-9C4B-90EB4D2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C1E88B-3D05-3844-9F6A-E8B3B8D8D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6D5DE3-8C89-3545-87EA-E147BF6E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495928"/>
            <a:ext cx="8691562" cy="408060"/>
          </a:xfrm>
        </p:spPr>
        <p:txBody>
          <a:bodyPr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2ECB2D-9F8C-9248-B5B8-8C743F7CA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401519" y="2469817"/>
            <a:ext cx="4316278" cy="32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22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431863"/>
            <a:ext cx="7303340" cy="535863"/>
          </a:xfrm>
        </p:spPr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14195"/>
            <a:ext cx="7715203" cy="843481"/>
          </a:xfrm>
        </p:spPr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1733719"/>
            <a:ext cx="1851024" cy="165554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ealthcare-delivery 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8" y="1733719"/>
            <a:ext cx="1833562" cy="165554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9" y="1733719"/>
            <a:ext cx="1902129" cy="1655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hutterstock_6482535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879" y="1733719"/>
            <a:ext cx="1842798" cy="1655546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2830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1936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9039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0032" y="3446742"/>
            <a:ext cx="21929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</a:t>
            </a:r>
          </a:p>
          <a:p>
            <a:r>
              <a:rPr lang="en-US" sz="1400" b="1" dirty="0">
                <a:latin typeface="Arial"/>
                <a:cs typeface="Arial"/>
              </a:rPr>
              <a:t>and civil defense</a:t>
            </a:r>
          </a:p>
        </p:txBody>
      </p:sp>
      <p:pic>
        <p:nvPicPr>
          <p:cNvPr id="15" name="Picture 14" descr="Drug-Discovery .jpg">
            <a:extLst>
              <a:ext uri="{FF2B5EF4-FFF2-40B4-BE49-F238E27FC236}">
                <a16:creationId xmlns:a16="http://schemas.microsoft.com/office/drawing/2014/main" xmlns="" id="{FD8D0C67-BE7E-EE42-8F85-B1587852A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238" y="4030171"/>
            <a:ext cx="1843439" cy="164461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F704B8-93F1-B546-8C7C-DB658056C4EB}"/>
              </a:ext>
            </a:extLst>
          </p:cNvPr>
          <p:cNvSpPr txBox="1"/>
          <p:nvPr/>
        </p:nvSpPr>
        <p:spPr>
          <a:xfrm>
            <a:off x="347951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BCC267D-082F-5947-B3AF-D5B77A516B16}"/>
              </a:ext>
            </a:extLst>
          </p:cNvPr>
          <p:cNvSpPr txBox="1"/>
          <p:nvPr/>
        </p:nvSpPr>
        <p:spPr>
          <a:xfrm>
            <a:off x="2582061" y="5739331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75AF53-207D-D941-88A2-F4BE08ABD168}"/>
              </a:ext>
            </a:extLst>
          </p:cNvPr>
          <p:cNvSpPr txBox="1"/>
          <p:nvPr/>
        </p:nvSpPr>
        <p:spPr>
          <a:xfrm>
            <a:off x="472256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CC7501-21CF-474A-8348-8C5C1C304572}"/>
              </a:ext>
            </a:extLst>
          </p:cNvPr>
          <p:cNvSpPr txBox="1"/>
          <p:nvPr/>
        </p:nvSpPr>
        <p:spPr>
          <a:xfrm>
            <a:off x="6861429" y="5739330"/>
            <a:ext cx="1781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Transportation planning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13FECC4-BA7D-4542-8BCC-84E579B7EEF1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8" y="4030169"/>
            <a:ext cx="1872291" cy="164461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6A6D3E8-9449-2A4F-983B-3B75B5E54069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9" y="4030169"/>
            <a:ext cx="1833562" cy="1644616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807AFE7-8C25-694A-9BA9-3713D89C3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4030169"/>
            <a:ext cx="1852670" cy="16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65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25374"/>
            <a:ext cx="2881947" cy="43845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Systems Engineering Research Center (SERC) </a:t>
            </a:r>
            <a:r>
              <a:rPr lang="en-US" dirty="0"/>
              <a:t>provides systems thought leadership to manage critical challenges facing the U.S. defense sector.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Center for Maritime Security (CMS) </a:t>
            </a:r>
            <a:r>
              <a:rPr lang="en-US" dirty="0"/>
              <a:t>leads national efforts in maritime security and ocean observation.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1520792"/>
            <a:ext cx="5021806" cy="200205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AC61CE-05C1-A74B-BC15-E856BF1C21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3866220"/>
            <a:ext cx="5021806" cy="20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763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D1B2BEA-E18F-2C4B-BD4E-30C607B93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709351"/>
            <a:ext cx="4463520" cy="4384542"/>
          </a:xfrm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dirty="0"/>
              <a:t>Established in 1870 by America’s first </a:t>
            </a:r>
            <a:br>
              <a:rPr lang="en-US" dirty="0"/>
            </a:br>
            <a:r>
              <a:rPr lang="en-US" dirty="0"/>
              <a:t>family of inventors</a:t>
            </a:r>
          </a:p>
          <a:p>
            <a:pPr>
              <a:spcBef>
                <a:spcPts val="1128"/>
              </a:spcBef>
            </a:pPr>
            <a:r>
              <a:rPr lang="en-US" dirty="0"/>
              <a:t>Located in Hoboken, New Jersey, minutes from Manhattan</a:t>
            </a:r>
          </a:p>
          <a:p>
            <a:pPr>
              <a:spcBef>
                <a:spcPts val="1128"/>
              </a:spcBef>
            </a:pPr>
            <a:r>
              <a:rPr lang="en-US" dirty="0"/>
              <a:t>Prepares leaders for our technology-driven world</a:t>
            </a:r>
          </a:p>
          <a:p>
            <a:pPr>
              <a:spcBef>
                <a:spcPts val="1128"/>
              </a:spcBef>
            </a:pPr>
            <a:r>
              <a:rPr lang="en-US" dirty="0"/>
              <a:t>Advances science and technology education and research in areas of great societal need</a:t>
            </a:r>
          </a:p>
          <a:p>
            <a:pPr>
              <a:spcBef>
                <a:spcPts val="1128"/>
              </a:spcBef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BF307B-6399-3E4A-8841-0592171018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FA8043-AA96-2A43-8B70-7BF07C2B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1046380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2050" name="Picture 2" descr="https://mvdataappstorageusilprod.blob.core.windows.net/medialibrary-ad9be11dbf1f402c8f416cc7e635dcf4-r/3954d5e625d44e5392106686f3ba4ea8/3954d5e625d44e5392106686f3ba4ea8/Large/53-(0-01-36-21)-adjusted.jpg?sv=2017-04-17&amp;sr=b&amp;si=201904101657&amp;sig=AoZgje%2FT9AY2wwSGeW8HRvjX0djdNwru8h7OeiMwa3U%3D&amp;st=0963-08-28T09%3A39%3A49Z&amp;se=2029-09-20T06%3A12%3A48Z">
            <a:extLst>
              <a:ext uri="{FF2B5EF4-FFF2-40B4-BE49-F238E27FC236}">
                <a16:creationId xmlns:a16="http://schemas.microsoft.com/office/drawing/2014/main" xmlns="" id="{735B1DB5-10EF-6E44-B3BE-03433E751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1709351"/>
            <a:ext cx="3969403" cy="2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:a16="http://schemas.microsoft.com/office/drawing/2014/main" xmlns="" id="{85E3D5DD-D9A6-D54A-9966-574E08D7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731000" y="3835399"/>
            <a:ext cx="2175933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:a16="http://schemas.microsoft.com/office/drawing/2014/main" xmlns="" id="{2F0872C5-EB73-0A4A-A8BD-B8001467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3835398"/>
            <a:ext cx="1700337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4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259" y="3729630"/>
            <a:ext cx="201244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186" y="3729630"/>
            <a:ext cx="183151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0439" y="3729630"/>
            <a:ext cx="180378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8771" y="3729630"/>
            <a:ext cx="1745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10257" y="1359637"/>
            <a:ext cx="1842448" cy="2179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86259" y="1359635"/>
            <a:ext cx="1837944" cy="2179643"/>
          </a:xfrm>
          <a:prstGeom prst="rect">
            <a:avLst/>
          </a:prstGeom>
        </p:spPr>
      </p:pic>
      <p:pic>
        <p:nvPicPr>
          <p:cNvPr id="1026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:a16="http://schemas.microsoft.com/office/drawing/2014/main" xmlns="" id="{BF928B51-3C10-614D-B283-B339583BA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944708" y="1359236"/>
            <a:ext cx="1876716" cy="21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:a16="http://schemas.microsoft.com/office/drawing/2014/main" xmlns="" id="{A8DED295-272B-4E42-ACF6-4E791640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723194" y="1359236"/>
            <a:ext cx="1851026" cy="21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3122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470FFB-17F7-7641-B7F4-AC0E82EA8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D75A5C98-45B2-6A45-BF76-DA13A2B946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292225"/>
            <a:ext cx="2971800" cy="18288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61E682A2-8997-FA46-8164-96AFDCB51C2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1292225"/>
            <a:ext cx="2971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96989CE8-C7B4-0E45-8C30-64EDCB6D28C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1292225"/>
            <a:ext cx="2971800" cy="1828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E888E78B-F756-854F-953E-8785DA40E50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3648075"/>
            <a:ext cx="2971800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295AC222-8D48-504E-ADF1-897AF212432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3648075"/>
            <a:ext cx="2971800" cy="18288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xmlns="" id="{1F4311FB-B7F3-314D-ADAA-BD46BAFED00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3648075"/>
            <a:ext cx="2971800" cy="18288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BE0A2E08-834B-1840-8958-4B5A58E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111295C-3661-C345-80FD-7281B5A307BA}"/>
              </a:ext>
            </a:extLst>
          </p:cNvPr>
          <p:cNvSpPr txBox="1"/>
          <p:nvPr/>
        </p:nvSpPr>
        <p:spPr>
          <a:xfrm>
            <a:off x="-1" y="3120195"/>
            <a:ext cx="2971800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F8BFEB-5CD6-B54B-B690-3A70F1D1AD14}"/>
              </a:ext>
            </a:extLst>
          </p:cNvPr>
          <p:cNvSpPr txBox="1"/>
          <p:nvPr/>
        </p:nvSpPr>
        <p:spPr>
          <a:xfrm>
            <a:off x="3079674" y="3120194"/>
            <a:ext cx="2971800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A375B3-9AFD-1846-951C-9B28CB02F10F}"/>
              </a:ext>
            </a:extLst>
          </p:cNvPr>
          <p:cNvSpPr txBox="1"/>
          <p:nvPr/>
        </p:nvSpPr>
        <p:spPr>
          <a:xfrm>
            <a:off x="6175528" y="3120193"/>
            <a:ext cx="2971800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A8C60B-E9A0-694E-B520-3BF66692FAAB}"/>
              </a:ext>
            </a:extLst>
          </p:cNvPr>
          <p:cNvSpPr txBox="1"/>
          <p:nvPr/>
        </p:nvSpPr>
        <p:spPr>
          <a:xfrm>
            <a:off x="-1" y="5477474"/>
            <a:ext cx="2971800" cy="923326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BA05FB0-23F7-D74B-A066-530DB35AA304}"/>
              </a:ext>
            </a:extLst>
          </p:cNvPr>
          <p:cNvSpPr txBox="1"/>
          <p:nvPr/>
        </p:nvSpPr>
        <p:spPr>
          <a:xfrm>
            <a:off x="3089428" y="5477474"/>
            <a:ext cx="2971800" cy="923326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0C7538-C9D9-2147-BD3B-800FE5F6CD3D}"/>
              </a:ext>
            </a:extLst>
          </p:cNvPr>
          <p:cNvSpPr txBox="1"/>
          <p:nvPr/>
        </p:nvSpPr>
        <p:spPr>
          <a:xfrm>
            <a:off x="6175528" y="5477474"/>
            <a:ext cx="2971800" cy="923326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collaboration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29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4639796" cy="753016"/>
          </a:xfrm>
        </p:spPr>
        <p:txBody>
          <a:bodyPr wrap="square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The Stevens family: The first family of American inventors</a:t>
            </a:r>
          </a:p>
        </p:txBody>
      </p:sp>
      <p:pic>
        <p:nvPicPr>
          <p:cNvPr id="7" name="Picture Placeholder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5055033" y="1152956"/>
            <a:ext cx="1655064" cy="1988177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8" name="Picture Placeholder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141" r="-141"/>
          <a:stretch>
            <a:fillRect/>
          </a:stretch>
        </p:blipFill>
        <p:spPr>
          <a:xfrm>
            <a:off x="5054600" y="3808487"/>
            <a:ext cx="1655763" cy="1970647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9" name="Picture Placeholder 14" descr="Locomotive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17786" y="3808487"/>
            <a:ext cx="1664074" cy="1973748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0" name="Picture Placeholder 16"/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47330" y="1152956"/>
            <a:ext cx="1655064" cy="1988177"/>
          </a:xfrm>
          <a:prstGeom prst="rect">
            <a:avLst/>
          </a:prstGeom>
          <a:ln>
            <a:noFill/>
            <a:miter lim="800000"/>
          </a:ln>
        </p:spPr>
      </p:pic>
      <p:sp>
        <p:nvSpPr>
          <p:cNvPr id="11" name="TextBox 10"/>
          <p:cNvSpPr txBox="1"/>
          <p:nvPr/>
        </p:nvSpPr>
        <p:spPr>
          <a:xfrm>
            <a:off x="5062583" y="3176232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9156" y="3176232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2172" y="580424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7330" y="5804240"/>
            <a:ext cx="1708389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</p:spTree>
    <p:extLst>
      <p:ext uri="{BB962C8B-B14F-4D97-AF65-F5344CB8AC3E}">
        <p14:creationId xmlns:p14="http://schemas.microsoft.com/office/powerpoint/2010/main" xmlns="" val="4868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neutrino, a key component of the Big Bang theory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Stevens alumni have followed in the footsteps of the university’s founding family to become modern-day game-changers: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988956"/>
            <a:ext cx="1701210" cy="141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08479" y="1988955"/>
            <a:ext cx="2738992" cy="141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853"/>
          <a:stretch/>
        </p:blipFill>
        <p:spPr>
          <a:xfrm>
            <a:off x="1872720" y="1988956"/>
            <a:ext cx="1734832" cy="141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48398" y="1988956"/>
            <a:ext cx="2405628" cy="1413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4989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pic>
        <p:nvPicPr>
          <p:cNvPr id="6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41052" y="1475137"/>
            <a:ext cx="1801570" cy="2194804"/>
          </a:xfrm>
          <a:prstGeom prst="rect">
            <a:avLst/>
          </a:prstGeom>
          <a:ln>
            <a:noFill/>
          </a:ln>
        </p:spPr>
      </p:pic>
      <p:pic>
        <p:nvPicPr>
          <p:cNvPr id="7" name="Picture Placeholder 3" descr="Nariman-Farvardin-potrait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0575" y="1477958"/>
            <a:ext cx="1839913" cy="218916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5133" y="3808977"/>
            <a:ext cx="22714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182" y="3804047"/>
            <a:ext cx="2134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Christophe Pierre, Provost &amp; VP of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internationally acclaimed scholar in the fields of vibration and structural dynamics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5328" y="3793311"/>
            <a:ext cx="227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53185" y="1475137"/>
            <a:ext cx="1784507" cy="2194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9860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  <a:br>
              <a:rPr lang="en-US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901" y="1232760"/>
            <a:ext cx="2189825" cy="287464"/>
          </a:xfr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Areas of Focus: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11150" y="1619252"/>
            <a:ext cx="8360062" cy="225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50" y="3988276"/>
            <a:ext cx="1422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4057" y="3988276"/>
            <a:ext cx="1187449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6256" y="3988276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3755" y="3988276"/>
            <a:ext cx="10350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904962" y="3988276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2552" y="3988276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1657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B7D5B05-4533-C344-91FE-4892EBADC4CA}"/>
              </a:ext>
            </a:extLst>
          </p:cNvPr>
          <p:cNvCxnSpPr/>
          <p:nvPr/>
        </p:nvCxnSpPr>
        <p:spPr>
          <a:xfrm>
            <a:off x="3051465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FDA1C36-25A6-CB4B-91CB-27C9BD015959}"/>
              </a:ext>
            </a:extLst>
          </p:cNvPr>
          <p:cNvCxnSpPr/>
          <p:nvPr/>
        </p:nvCxnSpPr>
        <p:spPr>
          <a:xfrm>
            <a:off x="4509971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5605156-5871-714C-8BA2-F28B75E3C4D7}"/>
              </a:ext>
            </a:extLst>
          </p:cNvPr>
          <p:cNvCxnSpPr/>
          <p:nvPr/>
        </p:nvCxnSpPr>
        <p:spPr>
          <a:xfrm>
            <a:off x="5862678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5DEC1DD-11A5-504D-A9A1-095A3BC50851}"/>
              </a:ext>
            </a:extLst>
          </p:cNvPr>
          <p:cNvCxnSpPr/>
          <p:nvPr/>
        </p:nvCxnSpPr>
        <p:spPr>
          <a:xfrm>
            <a:off x="7283399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6809DB13-C44E-2F4C-A7BD-E0A2190C7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5397332"/>
            <a:ext cx="6187747" cy="8617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$30.9 million in research expenditures in FY17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$42 million in research expenditures in FY18</a:t>
            </a:r>
          </a:p>
        </p:txBody>
      </p:sp>
    </p:spTree>
    <p:extLst>
      <p:ext uri="{BB962C8B-B14F-4D97-AF65-F5344CB8AC3E}">
        <p14:creationId xmlns:p14="http://schemas.microsoft.com/office/powerpoint/2010/main" xmlns="" val="30978880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F787D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46028</TotalTime>
  <Words>1384</Words>
  <Application>Microsoft Office PowerPoint</Application>
  <PresentationFormat>On-screen Show (4:3)</PresentationFormat>
  <Paragraphs>303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Slide 2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  </vt:lpstr>
      <vt:lpstr>University Facts</vt:lpstr>
      <vt:lpstr>National Rankings and Recognition</vt:lpstr>
      <vt:lpstr>National Program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Slide 19</vt:lpstr>
      <vt:lpstr>Research Centers and Labs</vt:lpstr>
      <vt:lpstr>The Stevens Venture Center:  Fueling Entrepreneurship</vt:lpstr>
      <vt:lpstr>Shaping the Future</vt:lpstr>
      <vt:lpstr>National Centers of Excellence</vt:lpstr>
      <vt:lpstr>Slide 24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Vidya Maiya</cp:lastModifiedBy>
  <cp:revision>1289</cp:revision>
  <cp:lastPrinted>2019-10-04T20:58:21Z</cp:lastPrinted>
  <dcterms:created xsi:type="dcterms:W3CDTF">2013-11-01T14:42:31Z</dcterms:created>
  <dcterms:modified xsi:type="dcterms:W3CDTF">2019-12-01T15:37:37Z</dcterms:modified>
</cp:coreProperties>
</file>